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6" r:id="rId7"/>
    <p:sldId id="267" r:id="rId8"/>
    <p:sldId id="261" r:id="rId9"/>
    <p:sldId id="262" r:id="rId10"/>
    <p:sldId id="263"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825" autoAdjust="0"/>
  </p:normalViewPr>
  <p:slideViewPr>
    <p:cSldViewPr>
      <p:cViewPr varScale="1">
        <p:scale>
          <a:sx n="72" d="100"/>
          <a:sy n="72" d="100"/>
        </p:scale>
        <p:origin x="-4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E1687338-58B0-4136-AFA2-B2848E2A6E11}" type="datetimeFigureOut">
              <a:rPr lang="en-US" smtClean="0"/>
              <a:pPr/>
              <a:t>5/20/2010</a:t>
            </a:fld>
            <a:endParaRPr lang="en-US"/>
          </a:p>
        </p:txBody>
      </p:sp>
      <p:sp>
        <p:nvSpPr>
          <p:cNvPr id="16" name="Slide Number Placeholder 15"/>
          <p:cNvSpPr>
            <a:spLocks noGrp="1"/>
          </p:cNvSpPr>
          <p:nvPr>
            <p:ph type="sldNum" sz="quarter" idx="11"/>
          </p:nvPr>
        </p:nvSpPr>
        <p:spPr/>
        <p:txBody>
          <a:bodyPr/>
          <a:lstStyle/>
          <a:p>
            <a:fld id="{E5304DE8-2AA8-4665-A881-E22C0B75637D}"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687338-58B0-4136-AFA2-B2848E2A6E11}"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04DE8-2AA8-4665-A881-E22C0B75637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687338-58B0-4136-AFA2-B2848E2A6E11}"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04DE8-2AA8-4665-A881-E22C0B75637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E1687338-58B0-4136-AFA2-B2848E2A6E11}" type="datetimeFigureOut">
              <a:rPr lang="en-US" smtClean="0"/>
              <a:pPr/>
              <a:t>5/20/2010</a:t>
            </a:fld>
            <a:endParaRPr lang="en-US"/>
          </a:p>
        </p:txBody>
      </p:sp>
      <p:sp>
        <p:nvSpPr>
          <p:cNvPr id="15" name="Slide Number Placeholder 14"/>
          <p:cNvSpPr>
            <a:spLocks noGrp="1"/>
          </p:cNvSpPr>
          <p:nvPr>
            <p:ph type="sldNum" sz="quarter" idx="15"/>
          </p:nvPr>
        </p:nvSpPr>
        <p:spPr/>
        <p:txBody>
          <a:bodyPr/>
          <a:lstStyle>
            <a:lvl1pPr algn="ctr">
              <a:defRPr/>
            </a:lvl1pPr>
          </a:lstStyle>
          <a:p>
            <a:fld id="{E5304DE8-2AA8-4665-A881-E22C0B75637D}"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1687338-58B0-4136-AFA2-B2848E2A6E11}"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04DE8-2AA8-4665-A881-E22C0B75637D}"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1687338-58B0-4136-AFA2-B2848E2A6E11}" type="datetimeFigureOut">
              <a:rPr lang="en-US" smtClean="0"/>
              <a:pPr/>
              <a:t>5/20/2010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04DE8-2AA8-4665-A881-E22C0B75637D}"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5304DE8-2AA8-4665-A881-E22C0B75637D}"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E1687338-58B0-4136-AFA2-B2848E2A6E11}" type="datetimeFigureOut">
              <a:rPr lang="en-US" smtClean="0"/>
              <a:pPr/>
              <a:t>5/20/2010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1687338-58B0-4136-AFA2-B2848E2A6E11}" type="datetimeFigureOut">
              <a:rPr lang="en-US" smtClean="0"/>
              <a:pPr/>
              <a:t>5/20/2010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304DE8-2AA8-4665-A881-E22C0B75637D}"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687338-58B0-4136-AFA2-B2848E2A6E11}" type="datetimeFigureOut">
              <a:rPr lang="en-US" smtClean="0"/>
              <a:pPr/>
              <a:t>5/20/2010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04DE8-2AA8-4665-A881-E22C0B75637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E1687338-58B0-4136-AFA2-B2848E2A6E11}" type="datetimeFigureOut">
              <a:rPr lang="en-US" smtClean="0"/>
              <a:pPr/>
              <a:t>5/20/2010</a:t>
            </a:fld>
            <a:endParaRPr lang="en-US"/>
          </a:p>
        </p:txBody>
      </p:sp>
      <p:sp>
        <p:nvSpPr>
          <p:cNvPr id="9" name="Slide Number Placeholder 8"/>
          <p:cNvSpPr>
            <a:spLocks noGrp="1"/>
          </p:cNvSpPr>
          <p:nvPr>
            <p:ph type="sldNum" sz="quarter" idx="15"/>
          </p:nvPr>
        </p:nvSpPr>
        <p:spPr/>
        <p:txBody>
          <a:bodyPr/>
          <a:lstStyle/>
          <a:p>
            <a:fld id="{E5304DE8-2AA8-4665-A881-E22C0B75637D}"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E1687338-58B0-4136-AFA2-B2848E2A6E11}" type="datetimeFigureOut">
              <a:rPr lang="en-US" smtClean="0"/>
              <a:pPr/>
              <a:t>5/20/2010</a:t>
            </a:fld>
            <a:endParaRPr lang="en-US"/>
          </a:p>
        </p:txBody>
      </p:sp>
      <p:sp>
        <p:nvSpPr>
          <p:cNvPr id="9" name="Slide Number Placeholder 8"/>
          <p:cNvSpPr>
            <a:spLocks noGrp="1"/>
          </p:cNvSpPr>
          <p:nvPr>
            <p:ph type="sldNum" sz="quarter" idx="11"/>
          </p:nvPr>
        </p:nvSpPr>
        <p:spPr/>
        <p:txBody>
          <a:bodyPr/>
          <a:lstStyle/>
          <a:p>
            <a:fld id="{E5304DE8-2AA8-4665-A881-E22C0B75637D}"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E1687338-58B0-4136-AFA2-B2848E2A6E11}" type="datetimeFigureOut">
              <a:rPr lang="en-US" smtClean="0"/>
              <a:pPr/>
              <a:t>5/20/2010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5304DE8-2AA8-4665-A881-E22C0B75637D}"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cite_note-3"/><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David, Morgan, and Tony</a:t>
            </a:r>
            <a:endParaRPr lang="en-US" dirty="0"/>
          </a:p>
        </p:txBody>
      </p:sp>
      <p:sp>
        <p:nvSpPr>
          <p:cNvPr id="2" name="Title 1"/>
          <p:cNvSpPr>
            <a:spLocks noGrp="1"/>
          </p:cNvSpPr>
          <p:nvPr>
            <p:ph type="ctrTitle"/>
          </p:nvPr>
        </p:nvSpPr>
        <p:spPr/>
        <p:txBody>
          <a:bodyPr/>
          <a:lstStyle/>
          <a:p>
            <a:r>
              <a:rPr lang="en-US" dirty="0" smtClean="0"/>
              <a:t>Vietnam War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Communist Leaders</a:t>
            </a:r>
            <a:endParaRPr lang="en-US" dirty="0"/>
          </a:p>
        </p:txBody>
      </p:sp>
      <p:sp>
        <p:nvSpPr>
          <p:cNvPr id="3" name="Content Placeholder 2"/>
          <p:cNvSpPr>
            <a:spLocks noGrp="1"/>
          </p:cNvSpPr>
          <p:nvPr>
            <p:ph sz="half" idx="1"/>
          </p:nvPr>
        </p:nvSpPr>
        <p:spPr/>
        <p:txBody>
          <a:bodyPr/>
          <a:lstStyle/>
          <a:p>
            <a:r>
              <a:rPr lang="en-US" sz="2000" dirty="0" smtClean="0"/>
              <a:t>Ton Duc Thang(N. Vietnam)</a:t>
            </a:r>
          </a:p>
          <a:p>
            <a:r>
              <a:rPr lang="en-US" sz="2000" dirty="0" smtClean="0"/>
              <a:t>Ho Chi Minh(N. Vietnam)</a:t>
            </a:r>
          </a:p>
          <a:p>
            <a:r>
              <a:rPr lang="en-US" sz="2000" dirty="0" smtClean="0"/>
              <a:t>Vo Nguyen Giap(N. Vietnam)</a:t>
            </a:r>
          </a:p>
          <a:p>
            <a:r>
              <a:rPr lang="en-US" sz="2000" dirty="0" smtClean="0"/>
              <a:t>Le Duan(N. Vietnam)</a:t>
            </a:r>
          </a:p>
          <a:p>
            <a:r>
              <a:rPr lang="en-US" sz="2000" dirty="0" smtClean="0"/>
              <a:t>Pham Van Dong(N. Vietnam)</a:t>
            </a:r>
          </a:p>
          <a:p>
            <a:r>
              <a:rPr lang="en-US" sz="2000" dirty="0" smtClean="0"/>
              <a:t>Mao Zedong(China)</a:t>
            </a:r>
          </a:p>
          <a:p>
            <a:r>
              <a:rPr lang="en-US" sz="2000" dirty="0" smtClean="0"/>
              <a:t>Nikita Khrushchev(Soviet Union)</a:t>
            </a:r>
          </a:p>
          <a:p>
            <a:r>
              <a:rPr lang="en-US" sz="2000" dirty="0" smtClean="0"/>
              <a:t>Leonid Brezhnev(Soviet Union)</a:t>
            </a:r>
          </a:p>
          <a:p>
            <a:endParaRPr lang="en-US" sz="1800" dirty="0" smtClean="0"/>
          </a:p>
          <a:p>
            <a:pPr>
              <a:buNone/>
            </a:pPr>
            <a:endParaRPr lang="en-US" sz="1800" dirty="0" smtClean="0"/>
          </a:p>
          <a:p>
            <a:pPr>
              <a:buNone/>
            </a:pPr>
            <a:endParaRPr lang="en-US" dirty="0"/>
          </a:p>
        </p:txBody>
      </p:sp>
      <p:pic>
        <p:nvPicPr>
          <p:cNvPr id="5" name="Content Placeholder 4" descr="imagesCAX0FW22.jpg"/>
          <p:cNvPicPr>
            <a:picLocks noGrp="1" noChangeAspect="1"/>
          </p:cNvPicPr>
          <p:nvPr>
            <p:ph sz="half" idx="2"/>
          </p:nvPr>
        </p:nvPicPr>
        <p:blipFill>
          <a:blip r:embed="rId2" cstate="print"/>
          <a:stretch>
            <a:fillRect/>
          </a:stretch>
        </p:blipFill>
        <p:spPr>
          <a:xfrm>
            <a:off x="6324600" y="381000"/>
            <a:ext cx="2175669" cy="2857595"/>
          </a:xfrm>
          <a:ln>
            <a:noFill/>
          </a:ln>
          <a:effectLst>
            <a:glow rad="228600">
              <a:schemeClr val="accent1">
                <a:satMod val="175000"/>
                <a:alpha val="40000"/>
              </a:schemeClr>
            </a:glow>
          </a:effectLst>
        </p:spPr>
      </p:pic>
      <p:pic>
        <p:nvPicPr>
          <p:cNvPr id="6" name="Picture 5" descr="imagesCA231P3E.jpg"/>
          <p:cNvPicPr>
            <a:picLocks noChangeAspect="1"/>
          </p:cNvPicPr>
          <p:nvPr/>
        </p:nvPicPr>
        <p:blipFill>
          <a:blip r:embed="rId3" cstate="print"/>
          <a:stretch>
            <a:fillRect/>
          </a:stretch>
        </p:blipFill>
        <p:spPr>
          <a:xfrm>
            <a:off x="4267200" y="3429000"/>
            <a:ext cx="2667000" cy="3020786"/>
          </a:xfrm>
          <a:prstGeom prst="rect">
            <a:avLst/>
          </a:prstGeom>
          <a:ln>
            <a:noFill/>
          </a:ln>
          <a:effectLst>
            <a:glow rad="228600">
              <a:schemeClr val="accent1">
                <a:satMod val="175000"/>
                <a:alpha val="40000"/>
              </a:schemeClr>
            </a:glo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Battles and Operations</a:t>
            </a:r>
            <a:endParaRPr lang="en-US" dirty="0"/>
          </a:p>
        </p:txBody>
      </p:sp>
      <p:sp>
        <p:nvSpPr>
          <p:cNvPr id="3" name="Content Placeholder 2"/>
          <p:cNvSpPr>
            <a:spLocks noGrp="1"/>
          </p:cNvSpPr>
          <p:nvPr>
            <p:ph sz="half" idx="1"/>
          </p:nvPr>
        </p:nvSpPr>
        <p:spPr/>
        <p:txBody>
          <a:bodyPr>
            <a:normAutofit fontScale="62500" lnSpcReduction="20000"/>
          </a:bodyPr>
          <a:lstStyle/>
          <a:p>
            <a:r>
              <a:rPr lang="en-US" sz="2900" dirty="0" smtClean="0"/>
              <a:t>Ia Drang</a:t>
            </a:r>
          </a:p>
          <a:p>
            <a:r>
              <a:rPr lang="en-US" sz="2900" dirty="0" smtClean="0"/>
              <a:t>Dak To</a:t>
            </a:r>
          </a:p>
          <a:p>
            <a:r>
              <a:rPr lang="en-US" sz="2900" dirty="0" smtClean="0"/>
              <a:t>Hamburger Hill</a:t>
            </a:r>
          </a:p>
          <a:p>
            <a:r>
              <a:rPr lang="en-US" sz="2900" dirty="0" smtClean="0"/>
              <a:t>Battle for Khe Sanh </a:t>
            </a:r>
          </a:p>
          <a:p>
            <a:r>
              <a:rPr lang="en-US" sz="2900" dirty="0" smtClean="0"/>
              <a:t>Operation Rolling Thunder (USAF/USN)</a:t>
            </a:r>
          </a:p>
          <a:p>
            <a:r>
              <a:rPr lang="en-US" sz="2900" dirty="0" smtClean="0"/>
              <a:t>Operation Linebacker (USAF/USN)</a:t>
            </a:r>
          </a:p>
          <a:p>
            <a:r>
              <a:rPr lang="en-US" sz="2900" dirty="0" smtClean="0"/>
              <a:t>Operation Linebacker II (USAF/USN)</a:t>
            </a:r>
          </a:p>
          <a:p>
            <a:r>
              <a:rPr lang="en-US" sz="2900" dirty="0" smtClean="0"/>
              <a:t>Operation Game Warden (USN-</a:t>
            </a:r>
            <a:r>
              <a:rPr lang="en-US" sz="2900" dirty="0" err="1" smtClean="0"/>
              <a:t>Riverine</a:t>
            </a:r>
            <a:r>
              <a:rPr lang="en-US" sz="2900" dirty="0" smtClean="0"/>
              <a:t> Forces)</a:t>
            </a:r>
          </a:p>
          <a:p>
            <a:r>
              <a:rPr lang="en-US" sz="2900" dirty="0" smtClean="0"/>
              <a:t>Operation Lam Son 719 (Last offensive of US Army)</a:t>
            </a:r>
            <a:br>
              <a:rPr lang="en-US" sz="2900"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pic>
        <p:nvPicPr>
          <p:cNvPr id="5" name="Content Placeholder 4" descr="imagesCA6SDRCA.jpg"/>
          <p:cNvPicPr>
            <a:picLocks noGrp="1" noChangeAspect="1"/>
          </p:cNvPicPr>
          <p:nvPr>
            <p:ph sz="half" idx="2"/>
          </p:nvPr>
        </p:nvPicPr>
        <p:blipFill>
          <a:blip r:embed="rId2" cstate="print"/>
          <a:stretch>
            <a:fillRect/>
          </a:stretch>
        </p:blipFill>
        <p:spPr>
          <a:xfrm>
            <a:off x="4343400" y="1600200"/>
            <a:ext cx="4303961" cy="3471862"/>
          </a:xfrm>
          <a:noFill/>
          <a:ln>
            <a:noFill/>
          </a:ln>
          <a:effectLst>
            <a:glow rad="228600">
              <a:schemeClr val="bg2">
                <a:lumMod val="40000"/>
                <a:lumOff val="60000"/>
                <a:alpha val="40000"/>
              </a:schemeClr>
            </a:glo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Vietnamization</a:t>
            </a:r>
            <a:endParaRPr lang="en-US" dirty="0"/>
          </a:p>
        </p:txBody>
      </p:sp>
      <p:sp>
        <p:nvSpPr>
          <p:cNvPr id="4" name="Content Placeholder 3"/>
          <p:cNvSpPr>
            <a:spLocks noGrp="1"/>
          </p:cNvSpPr>
          <p:nvPr>
            <p:ph sz="half" idx="1"/>
          </p:nvPr>
        </p:nvSpPr>
        <p:spPr/>
        <p:txBody>
          <a:bodyPr>
            <a:normAutofit/>
          </a:bodyPr>
          <a:lstStyle/>
          <a:p>
            <a:r>
              <a:rPr lang="en-US" sz="1800" dirty="0" smtClean="0"/>
              <a:t>This was a plan organized by President Richard Nixon.</a:t>
            </a:r>
          </a:p>
          <a:p>
            <a:r>
              <a:rPr lang="en-US" sz="1800" dirty="0" smtClean="0"/>
              <a:t>The plan was to gradually pull American troops out of Vietnam and to replace them with souther</a:t>
            </a:r>
            <a:r>
              <a:rPr lang="en-US" sz="1800" dirty="0" smtClean="0"/>
              <a:t>n</a:t>
            </a:r>
            <a:r>
              <a:rPr lang="en-US" sz="1800" dirty="0" smtClean="0"/>
              <a:t> Vietnamese troops.</a:t>
            </a:r>
            <a:endParaRPr lang="en-US" sz="1800" dirty="0"/>
          </a:p>
        </p:txBody>
      </p:sp>
      <p:pic>
        <p:nvPicPr>
          <p:cNvPr id="6" name="Content Placeholder 5" descr="300px-Vietnampropaganda.png"/>
          <p:cNvPicPr>
            <a:picLocks noGrp="1" noChangeAspect="1"/>
          </p:cNvPicPr>
          <p:nvPr>
            <p:ph sz="half" idx="2"/>
          </p:nvPr>
        </p:nvPicPr>
        <p:blipFill>
          <a:blip r:embed="rId2" cstate="print"/>
          <a:stretch>
            <a:fillRect/>
          </a:stretch>
        </p:blipFill>
        <p:spPr>
          <a:xfrm>
            <a:off x="5181600" y="1447800"/>
            <a:ext cx="2737725" cy="45720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Pre-American Intervention</a:t>
            </a:r>
            <a:endParaRPr lang="en-US" dirty="0"/>
          </a:p>
        </p:txBody>
      </p:sp>
      <p:sp>
        <p:nvSpPr>
          <p:cNvPr id="5" name="Content Placeholder 4"/>
          <p:cNvSpPr>
            <a:spLocks noGrp="1"/>
          </p:cNvSpPr>
          <p:nvPr>
            <p:ph sz="half" idx="1"/>
          </p:nvPr>
        </p:nvSpPr>
        <p:spPr/>
        <p:txBody>
          <a:bodyPr/>
          <a:lstStyle/>
          <a:p>
            <a:r>
              <a:rPr lang="en-US" sz="1600" dirty="0" smtClean="0"/>
              <a:t>Vietnam was taken over by the British shortly after WWII ended in 1945.</a:t>
            </a:r>
          </a:p>
          <a:p>
            <a:r>
              <a:rPr lang="en-US" sz="1600" dirty="0" smtClean="0"/>
              <a:t>They returned the authority to the French and hostility began between them and the Vietnamese.</a:t>
            </a:r>
          </a:p>
          <a:p>
            <a:r>
              <a:rPr lang="en-US" sz="1600" dirty="0" smtClean="0"/>
              <a:t>The Vietnamese were supported by China and Russia, while the US was supporting France.</a:t>
            </a:r>
          </a:p>
          <a:p>
            <a:r>
              <a:rPr lang="en-US" sz="1600" smtClean="0"/>
              <a:t>The US </a:t>
            </a:r>
            <a:r>
              <a:rPr lang="en-US" sz="1600" dirty="0" smtClean="0"/>
              <a:t>entered to help prevent a communist takeover of South Vietnam.</a:t>
            </a:r>
            <a:endParaRPr lang="en-US" dirty="0"/>
          </a:p>
        </p:txBody>
      </p:sp>
      <p:pic>
        <p:nvPicPr>
          <p:cNvPr id="7" name="Content Placeholder 6" descr="Vietnam-War-helicopter.jpg"/>
          <p:cNvPicPr>
            <a:picLocks noGrp="1" noChangeAspect="1"/>
          </p:cNvPicPr>
          <p:nvPr>
            <p:ph sz="half" idx="2"/>
          </p:nvPr>
        </p:nvPicPr>
        <p:blipFill>
          <a:blip r:embed="rId2" cstate="print"/>
          <a:stretch>
            <a:fillRect/>
          </a:stretch>
        </p:blipFill>
        <p:spPr>
          <a:xfrm>
            <a:off x="4658519" y="1543050"/>
            <a:ext cx="4038600" cy="45339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First Contact</a:t>
            </a:r>
            <a:endParaRPr lang="en-US" dirty="0"/>
          </a:p>
        </p:txBody>
      </p:sp>
      <p:pic>
        <p:nvPicPr>
          <p:cNvPr id="5" name="Content Placeholder 4" descr="we-were-soldiers-mel-gibson.jpg"/>
          <p:cNvPicPr>
            <a:picLocks noGrp="1" noChangeAspect="1"/>
          </p:cNvPicPr>
          <p:nvPr>
            <p:ph sz="half" idx="1"/>
          </p:nvPr>
        </p:nvPicPr>
        <p:blipFill>
          <a:blip r:embed="rId2" cstate="print"/>
          <a:stretch>
            <a:fillRect/>
          </a:stretch>
        </p:blipFill>
        <p:spPr>
          <a:xfrm>
            <a:off x="1039019" y="1666875"/>
            <a:ext cx="2895600" cy="4286250"/>
          </a:xfrm>
        </p:spPr>
      </p:pic>
      <p:sp>
        <p:nvSpPr>
          <p:cNvPr id="4" name="Content Placeholder 3"/>
          <p:cNvSpPr>
            <a:spLocks noGrp="1"/>
          </p:cNvSpPr>
          <p:nvPr>
            <p:ph sz="half" idx="2"/>
          </p:nvPr>
        </p:nvSpPr>
        <p:spPr/>
        <p:txBody>
          <a:bodyPr>
            <a:normAutofit/>
          </a:bodyPr>
          <a:lstStyle/>
          <a:p>
            <a:r>
              <a:rPr lang="en-US" sz="2000" dirty="0" smtClean="0"/>
              <a:t>The Ia Drang Valley was the first battle of the Vietnam war.</a:t>
            </a:r>
          </a:p>
          <a:p>
            <a:r>
              <a:rPr lang="en-US" sz="2000" dirty="0" smtClean="0"/>
              <a:t>It has been portrayed in the movie We Were Soldiers and the book </a:t>
            </a:r>
            <a:r>
              <a:rPr lang="en-US" sz="2000" u="sng" dirty="0" smtClean="0"/>
              <a:t>We Were Soldiers Once…And Young.</a:t>
            </a:r>
            <a:r>
              <a:rPr lang="en-US" sz="2000" dirty="0" smtClean="0"/>
              <a:t> </a:t>
            </a:r>
          </a:p>
          <a:p>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Vietnam on the Globe</a:t>
            </a:r>
            <a:endParaRPr lang="en-US" dirty="0"/>
          </a:p>
        </p:txBody>
      </p:sp>
      <p:sp>
        <p:nvSpPr>
          <p:cNvPr id="5" name="Text Placeholder 4"/>
          <p:cNvSpPr>
            <a:spLocks noGrp="1"/>
          </p:cNvSpPr>
          <p:nvPr>
            <p:ph sz="half" idx="1"/>
          </p:nvPr>
        </p:nvSpPr>
        <p:spPr/>
        <p:txBody>
          <a:bodyPr/>
          <a:lstStyle/>
          <a:p>
            <a:r>
              <a:rPr lang="en-US" dirty="0" smtClean="0"/>
              <a:t>This is Vietnam. The south was where the US, South Vietnamese, and Americans fought.</a:t>
            </a:r>
            <a:endParaRPr lang="en-US" dirty="0"/>
          </a:p>
        </p:txBody>
      </p:sp>
      <p:pic>
        <p:nvPicPr>
          <p:cNvPr id="14" name="Content Placeholder 13" descr="vietnam-map.jpg"/>
          <p:cNvPicPr>
            <a:picLocks noGrp="1" noChangeAspect="1"/>
          </p:cNvPicPr>
          <p:nvPr>
            <p:ph sz="half" idx="2"/>
          </p:nvPr>
        </p:nvPicPr>
        <p:blipFill>
          <a:blip r:embed="rId2" cstate="print"/>
          <a:stretch>
            <a:fillRect/>
          </a:stretch>
        </p:blipFill>
        <p:spPr>
          <a:xfrm>
            <a:off x="4267200" y="1295400"/>
            <a:ext cx="4112537" cy="51816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smtClean="0"/>
              <a:t>Napalm</a:t>
            </a:r>
            <a:endParaRPr lang="en-US" dirty="0"/>
          </a:p>
        </p:txBody>
      </p:sp>
      <p:pic>
        <p:nvPicPr>
          <p:cNvPr id="5" name="Content Placeholder 4" descr="0_61_napalm_vietnam.jpg"/>
          <p:cNvPicPr>
            <a:picLocks noGrp="1" noChangeAspect="1"/>
          </p:cNvPicPr>
          <p:nvPr>
            <p:ph sz="half" idx="2"/>
          </p:nvPr>
        </p:nvPicPr>
        <p:blipFill>
          <a:blip r:embed="rId2" cstate="print"/>
          <a:stretch>
            <a:fillRect/>
          </a:stretch>
        </p:blipFill>
        <p:spPr>
          <a:xfrm>
            <a:off x="952500" y="3015456"/>
            <a:ext cx="3048000" cy="2286000"/>
          </a:xfrm>
        </p:spPr>
      </p:pic>
      <p:pic>
        <p:nvPicPr>
          <p:cNvPr id="10" name="Content Placeholder 9" descr="agent-orange-vietnam.jpg"/>
          <p:cNvPicPr>
            <a:picLocks noGrp="1" noChangeAspect="1"/>
          </p:cNvPicPr>
          <p:nvPr>
            <p:ph sz="quarter" idx="4"/>
          </p:nvPr>
        </p:nvPicPr>
        <p:blipFill>
          <a:blip r:embed="rId3" cstate="print"/>
          <a:stretch>
            <a:fillRect/>
          </a:stretch>
        </p:blipFill>
        <p:spPr>
          <a:xfrm>
            <a:off x="4724400" y="2895600"/>
            <a:ext cx="3202112" cy="3019674"/>
          </a:xfrm>
        </p:spPr>
      </p:pic>
      <p:sp>
        <p:nvSpPr>
          <p:cNvPr id="6" name="Title 5"/>
          <p:cNvSpPr>
            <a:spLocks noGrp="1"/>
          </p:cNvSpPr>
          <p:nvPr>
            <p:ph type="title"/>
          </p:nvPr>
        </p:nvSpPr>
        <p:spPr/>
        <p:txBody>
          <a:bodyPr/>
          <a:lstStyle/>
          <a:p>
            <a:r>
              <a:rPr lang="en-US" dirty="0" smtClean="0"/>
              <a:t>The Brutal Weapons of War</a:t>
            </a:r>
            <a:endParaRPr lang="en-US" dirty="0"/>
          </a:p>
        </p:txBody>
      </p:sp>
      <p:sp>
        <p:nvSpPr>
          <p:cNvPr id="8" name="Text Placeholder 7"/>
          <p:cNvSpPr>
            <a:spLocks noGrp="1"/>
          </p:cNvSpPr>
          <p:nvPr>
            <p:ph type="body" idx="3"/>
          </p:nvPr>
        </p:nvSpPr>
        <p:spPr/>
        <p:txBody>
          <a:bodyPr/>
          <a:lstStyle/>
          <a:p>
            <a:r>
              <a:rPr lang="en-US" dirty="0" smtClean="0"/>
              <a:t>Agent Orange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Napalm</a:t>
            </a:r>
            <a:endParaRPr lang="en-US" dirty="0"/>
          </a:p>
        </p:txBody>
      </p:sp>
      <p:sp>
        <p:nvSpPr>
          <p:cNvPr id="7" name="Content Placeholder 6"/>
          <p:cNvSpPr>
            <a:spLocks noGrp="1"/>
          </p:cNvSpPr>
          <p:nvPr>
            <p:ph sz="half" idx="1"/>
          </p:nvPr>
        </p:nvSpPr>
        <p:spPr/>
        <p:txBody>
          <a:bodyPr>
            <a:normAutofit/>
          </a:bodyPr>
          <a:lstStyle/>
          <a:p>
            <a:r>
              <a:rPr lang="en-US" sz="1800" dirty="0" smtClean="0"/>
              <a:t>Between 1965–1969, Dow Chemical Company manufactured napalm for the US government. After news reports of the weapon's effects the company experienced boycotts of its products and its recruiters faced violent protests on college campuses. The company however decided that "its first obligation was the government". Meanwhile, napalm became a symbol of the Vietnam War.</a:t>
            </a:r>
            <a:r>
              <a:rPr lang="en-US" sz="1800" baseline="30000" dirty="0" smtClean="0">
                <a:hlinkClick r:id="rId2" action="ppaction://hlinkfile"/>
              </a:rPr>
              <a:t>[</a:t>
            </a:r>
            <a:endParaRPr lang="en-US" sz="1800" dirty="0"/>
          </a:p>
        </p:txBody>
      </p:sp>
      <p:pic>
        <p:nvPicPr>
          <p:cNvPr id="9" name="Content Placeholder 8" descr="PlaneDropsTheNaplam.jpg"/>
          <p:cNvPicPr>
            <a:picLocks noGrp="1" noChangeAspect="1"/>
          </p:cNvPicPr>
          <p:nvPr>
            <p:ph sz="half" idx="2"/>
          </p:nvPr>
        </p:nvPicPr>
        <p:blipFill>
          <a:blip r:embed="rId3" cstate="print"/>
          <a:stretch>
            <a:fillRect/>
          </a:stretch>
        </p:blipFill>
        <p:spPr>
          <a:xfrm>
            <a:off x="4724400" y="914400"/>
            <a:ext cx="3655438" cy="5139767"/>
          </a:xfrm>
          <a:effectLst>
            <a:outerShdw blurRad="50800" dist="38100" dir="8100000" sx="102000" sy="102000" algn="tr" rotWithShape="0">
              <a:prstClr val="black">
                <a:alpha val="40000"/>
              </a:prst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Agent Orange</a:t>
            </a:r>
            <a:endParaRPr lang="en-US" dirty="0"/>
          </a:p>
        </p:txBody>
      </p:sp>
      <p:sp>
        <p:nvSpPr>
          <p:cNvPr id="3" name="Content Placeholder 2"/>
          <p:cNvSpPr>
            <a:spLocks noGrp="1"/>
          </p:cNvSpPr>
          <p:nvPr>
            <p:ph sz="half" idx="1"/>
          </p:nvPr>
        </p:nvSpPr>
        <p:spPr>
          <a:xfrm>
            <a:off x="4800600" y="1676400"/>
            <a:ext cx="4059936" cy="2514600"/>
          </a:xfrm>
        </p:spPr>
        <p:txBody>
          <a:bodyPr>
            <a:normAutofit/>
          </a:bodyPr>
          <a:lstStyle/>
          <a:p>
            <a:r>
              <a:rPr lang="en-US" sz="1800" dirty="0" smtClean="0"/>
              <a:t>used by the U.S. military in its herbicidal warfare program during the Vietnam War</a:t>
            </a:r>
            <a:r>
              <a:rPr lang="en-US" sz="1800" dirty="0" smtClean="0"/>
              <a:t>.</a:t>
            </a:r>
          </a:p>
          <a:p>
            <a:r>
              <a:rPr lang="en-US" sz="1800" dirty="0" smtClean="0"/>
              <a:t> During the Vietnam </a:t>
            </a:r>
            <a:r>
              <a:rPr lang="en-US" sz="1800" dirty="0" smtClean="0"/>
              <a:t>War,       </a:t>
            </a:r>
            <a:r>
              <a:rPr lang="en-US" sz="1800" dirty="0" smtClean="0"/>
              <a:t>between 1962 and 1971, the United States military sprayed 12,000,000 US gallons </a:t>
            </a:r>
            <a:r>
              <a:rPr lang="en-US" sz="1800" dirty="0" smtClean="0"/>
              <a:t>of </a:t>
            </a:r>
            <a:r>
              <a:rPr lang="en-US" sz="1800" dirty="0" smtClean="0"/>
              <a:t>chemical defoliants in South Vietnam </a:t>
            </a:r>
            <a:endParaRPr lang="en-US" sz="1800" dirty="0"/>
          </a:p>
        </p:txBody>
      </p:sp>
      <p:pic>
        <p:nvPicPr>
          <p:cNvPr id="5" name="Content Placeholder 4" descr="800px-'Ranch_Hand'_run.jpg"/>
          <p:cNvPicPr>
            <a:picLocks noGrp="1" noChangeAspect="1"/>
          </p:cNvPicPr>
          <p:nvPr>
            <p:ph sz="half" idx="2"/>
          </p:nvPr>
        </p:nvPicPr>
        <p:blipFill>
          <a:blip r:embed="rId2" cstate="print"/>
          <a:stretch>
            <a:fillRect/>
          </a:stretch>
        </p:blipFill>
        <p:spPr>
          <a:xfrm>
            <a:off x="457200" y="1752600"/>
            <a:ext cx="4346713" cy="3124200"/>
          </a:xfrm>
          <a:effectLst>
            <a:outerShdw blurRad="50800" dist="38100" dir="8100000" sx="102000" sy="102000" algn="tr" rotWithShape="0">
              <a:prstClr val="black">
                <a:alpha val="40000"/>
              </a:prst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 Troop Levels Through The Years</a:t>
            </a:r>
            <a:endParaRPr lang="en-US" dirty="0"/>
          </a:p>
        </p:txBody>
      </p:sp>
      <p:sp>
        <p:nvSpPr>
          <p:cNvPr id="3" name="Text Placeholder 2"/>
          <p:cNvSpPr>
            <a:spLocks noGrp="1"/>
          </p:cNvSpPr>
          <p:nvPr>
            <p:ph sz="half" idx="1"/>
          </p:nvPr>
        </p:nvSpPr>
        <p:spPr>
          <a:xfrm>
            <a:off x="457200" y="1524000"/>
            <a:ext cx="4059936" cy="4876800"/>
          </a:xfrm>
        </p:spPr>
        <p:txBody>
          <a:bodyPr>
            <a:normAutofit fontScale="25000" lnSpcReduction="20000"/>
          </a:bodyPr>
          <a:lstStyle/>
          <a:p>
            <a:r>
              <a:rPr lang="en-US" sz="7200" dirty="0" smtClean="0"/>
              <a:t>1959-760 </a:t>
            </a:r>
          </a:p>
          <a:p>
            <a:r>
              <a:rPr lang="en-US" sz="8000" dirty="0" smtClean="0"/>
              <a:t>1960-900 </a:t>
            </a:r>
          </a:p>
          <a:p>
            <a:r>
              <a:rPr lang="en-US" sz="8000" dirty="0" smtClean="0"/>
              <a:t>1961-3,025 </a:t>
            </a:r>
          </a:p>
          <a:p>
            <a:r>
              <a:rPr lang="en-US" sz="8000" dirty="0" smtClean="0"/>
              <a:t>1962-11,300 </a:t>
            </a:r>
          </a:p>
          <a:p>
            <a:r>
              <a:rPr lang="en-US" sz="8000" dirty="0" smtClean="0"/>
              <a:t>1963-16,300 </a:t>
            </a:r>
          </a:p>
          <a:p>
            <a:r>
              <a:rPr lang="en-US" sz="8000" dirty="0" smtClean="0"/>
              <a:t>1964-23,300 </a:t>
            </a:r>
          </a:p>
          <a:p>
            <a:r>
              <a:rPr lang="en-US" sz="8000" dirty="0" smtClean="0"/>
              <a:t>1965-184,300 </a:t>
            </a:r>
          </a:p>
          <a:p>
            <a:r>
              <a:rPr lang="en-US" sz="8000" dirty="0" smtClean="0"/>
              <a:t>1966-385,300 </a:t>
            </a:r>
          </a:p>
          <a:p>
            <a:r>
              <a:rPr lang="en-US" sz="8000" dirty="0" smtClean="0"/>
              <a:t>1967-485,600 </a:t>
            </a:r>
          </a:p>
          <a:p>
            <a:r>
              <a:rPr lang="en-US" sz="8000" dirty="0" smtClean="0"/>
              <a:t>1968-536,100 </a:t>
            </a:r>
          </a:p>
          <a:p>
            <a:r>
              <a:rPr lang="en-US" sz="8000" dirty="0" smtClean="0"/>
              <a:t>1969-475,200 </a:t>
            </a:r>
          </a:p>
          <a:p>
            <a:r>
              <a:rPr lang="en-US" sz="8000" dirty="0" smtClean="0"/>
              <a:t>1970-334,600 </a:t>
            </a:r>
          </a:p>
          <a:p>
            <a:r>
              <a:rPr lang="en-US" sz="8000" dirty="0" smtClean="0"/>
              <a:t>1971-156,800 </a:t>
            </a:r>
          </a:p>
          <a:p>
            <a:r>
              <a:rPr lang="en-US" sz="8000" dirty="0" smtClean="0"/>
              <a:t>1972-24,200 </a:t>
            </a:r>
          </a:p>
          <a:p>
            <a:r>
              <a:rPr lang="en-US" sz="8000" dirty="0" smtClean="0"/>
              <a:t>1973-50</a:t>
            </a:r>
          </a:p>
          <a:p>
            <a:endParaRPr lang="en-US" sz="8000" dirty="0"/>
          </a:p>
        </p:txBody>
      </p:sp>
      <p:pic>
        <p:nvPicPr>
          <p:cNvPr id="1026" name="Picture 2" descr="http://scrapetv.com/News/News%20Pages/usa/images-3/vietnam-war-soldiers.jpg"/>
          <p:cNvPicPr>
            <a:picLocks noChangeAspect="1" noChangeArrowheads="1"/>
          </p:cNvPicPr>
          <p:nvPr/>
        </p:nvPicPr>
        <p:blipFill>
          <a:blip r:embed="rId2" cstate="print"/>
          <a:srcRect/>
          <a:stretch>
            <a:fillRect/>
          </a:stretch>
        </p:blipFill>
        <p:spPr bwMode="auto">
          <a:xfrm>
            <a:off x="4800600" y="3429000"/>
            <a:ext cx="3609017" cy="2971800"/>
          </a:xfrm>
          <a:prstGeom prst="rect">
            <a:avLst/>
          </a:prstGeom>
          <a:noFill/>
          <a:effectLst>
            <a:outerShdw blurRad="50800" dist="38100" dir="8100000" sx="102000" sy="102000" algn="tr" rotWithShape="0">
              <a:prstClr val="black">
                <a:alpha val="40000"/>
              </a:prstClr>
            </a:outerShdw>
          </a:effectLst>
        </p:spPr>
      </p:pic>
      <p:pic>
        <p:nvPicPr>
          <p:cNvPr id="7" name="Content Placeholder 6" descr="wounded468x382.jpg"/>
          <p:cNvPicPr>
            <a:picLocks noGrp="1" noChangeAspect="1"/>
          </p:cNvPicPr>
          <p:nvPr>
            <p:ph sz="half" idx="2"/>
          </p:nvPr>
        </p:nvPicPr>
        <p:blipFill>
          <a:blip r:embed="rId3" cstate="print"/>
          <a:stretch>
            <a:fillRect/>
          </a:stretch>
        </p:blipFill>
        <p:spPr>
          <a:xfrm>
            <a:off x="2895600" y="1371600"/>
            <a:ext cx="2894004" cy="2362200"/>
          </a:xfrm>
          <a:effectLst>
            <a:outerShdw blurRad="50800" dist="38100" dir="8100000" sx="102000" sy="102000" algn="tr" rotWithShape="0">
              <a:prstClr val="black">
                <a:alpha val="40000"/>
              </a:prst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Anti-Communist Leaders</a:t>
            </a:r>
            <a:endParaRPr lang="en-US" dirty="0"/>
          </a:p>
        </p:txBody>
      </p:sp>
      <p:sp>
        <p:nvSpPr>
          <p:cNvPr id="3" name="Content Placeholder 2"/>
          <p:cNvSpPr>
            <a:spLocks noGrp="1"/>
          </p:cNvSpPr>
          <p:nvPr>
            <p:ph sz="half" idx="1"/>
          </p:nvPr>
        </p:nvSpPr>
        <p:spPr/>
        <p:txBody>
          <a:bodyPr>
            <a:normAutofit/>
          </a:bodyPr>
          <a:lstStyle/>
          <a:p>
            <a:r>
              <a:rPr lang="en-US" sz="1800" dirty="0" smtClean="0"/>
              <a:t>Dwight D.  Eisenhower(US)</a:t>
            </a:r>
          </a:p>
          <a:p>
            <a:r>
              <a:rPr lang="en-US" sz="1800" dirty="0" smtClean="0"/>
              <a:t>John F. Kennedy(US)</a:t>
            </a:r>
          </a:p>
          <a:p>
            <a:r>
              <a:rPr lang="en-US" sz="1800" dirty="0" smtClean="0"/>
              <a:t>Lyndon B. Johnson(US)</a:t>
            </a:r>
          </a:p>
          <a:p>
            <a:r>
              <a:rPr lang="en-US" sz="1800" dirty="0" smtClean="0"/>
              <a:t>Richard Nixon (US)</a:t>
            </a:r>
          </a:p>
          <a:p>
            <a:r>
              <a:rPr lang="en-US" sz="1800" dirty="0" smtClean="0"/>
              <a:t>Henry Kissinger(US)</a:t>
            </a:r>
          </a:p>
          <a:p>
            <a:r>
              <a:rPr lang="en-US" sz="1800" dirty="0" smtClean="0"/>
              <a:t>Creighton Abrams(US)</a:t>
            </a:r>
          </a:p>
          <a:p>
            <a:r>
              <a:rPr lang="en-US" sz="1800" dirty="0" smtClean="0"/>
              <a:t>John S. McCain II(US)</a:t>
            </a:r>
          </a:p>
          <a:p>
            <a:r>
              <a:rPr lang="en-US" sz="1800" dirty="0" smtClean="0"/>
              <a:t>Ngo Dinh Diem(S. Vietnam)</a:t>
            </a:r>
          </a:p>
          <a:p>
            <a:r>
              <a:rPr lang="en-US" sz="1800" dirty="0" smtClean="0"/>
              <a:t>Tran Van Huong(S. Vietnam)</a:t>
            </a:r>
          </a:p>
          <a:p>
            <a:r>
              <a:rPr lang="en-US" sz="1800" dirty="0" smtClean="0"/>
              <a:t>Cao Van Vien(S. Vietnam)</a:t>
            </a:r>
          </a:p>
          <a:p>
            <a:r>
              <a:rPr lang="en-US" sz="1800" dirty="0" smtClean="0"/>
              <a:t>Park Chung-</a:t>
            </a:r>
            <a:r>
              <a:rPr lang="en-US" sz="1800" dirty="0" err="1" smtClean="0"/>
              <a:t>Hee</a:t>
            </a:r>
            <a:r>
              <a:rPr lang="en-US" sz="1800" dirty="0" smtClean="0"/>
              <a:t>(Korea)</a:t>
            </a:r>
          </a:p>
          <a:p>
            <a:r>
              <a:rPr lang="en-US" sz="1800" dirty="0" smtClean="0"/>
              <a:t>Donald Dunstan(Australia) </a:t>
            </a:r>
          </a:p>
          <a:p>
            <a:r>
              <a:rPr lang="en-US" sz="1800" dirty="0" smtClean="0"/>
              <a:t>Keith Holyoake(New Zealand)</a:t>
            </a:r>
          </a:p>
          <a:p>
            <a:endParaRPr lang="en-US" sz="1400" dirty="0" smtClean="0"/>
          </a:p>
          <a:p>
            <a:endParaRPr lang="en-US" sz="2000" dirty="0" smtClean="0"/>
          </a:p>
          <a:p>
            <a:endParaRPr lang="en-US" sz="2000" dirty="0" smtClean="0"/>
          </a:p>
          <a:p>
            <a:endParaRPr lang="en-US" sz="2000" dirty="0" smtClean="0"/>
          </a:p>
          <a:p>
            <a:endParaRPr lang="en-US" dirty="0"/>
          </a:p>
        </p:txBody>
      </p:sp>
      <p:pic>
        <p:nvPicPr>
          <p:cNvPr id="5" name="Content Placeholder 4" descr="images.jpg"/>
          <p:cNvPicPr>
            <a:picLocks noGrp="1" noChangeAspect="1"/>
          </p:cNvPicPr>
          <p:nvPr>
            <p:ph sz="half" idx="2"/>
          </p:nvPr>
        </p:nvPicPr>
        <p:blipFill>
          <a:blip r:embed="rId2" cstate="print"/>
          <a:stretch>
            <a:fillRect/>
          </a:stretch>
        </p:blipFill>
        <p:spPr>
          <a:xfrm>
            <a:off x="6324600" y="685800"/>
            <a:ext cx="2194719" cy="2876573"/>
          </a:xfrm>
          <a:ln>
            <a:noFill/>
          </a:ln>
          <a:effectLst>
            <a:glow rad="228600">
              <a:schemeClr val="accent1">
                <a:satMod val="175000"/>
                <a:alpha val="40000"/>
              </a:schemeClr>
            </a:glow>
          </a:effectLst>
        </p:spPr>
      </p:pic>
      <p:pic>
        <p:nvPicPr>
          <p:cNvPr id="6" name="Picture 5" descr="images2.jpg"/>
          <p:cNvPicPr>
            <a:picLocks noChangeAspect="1"/>
          </p:cNvPicPr>
          <p:nvPr/>
        </p:nvPicPr>
        <p:blipFill>
          <a:blip r:embed="rId3" cstate="print"/>
          <a:stretch>
            <a:fillRect/>
          </a:stretch>
        </p:blipFill>
        <p:spPr>
          <a:xfrm>
            <a:off x="4038600" y="3701902"/>
            <a:ext cx="4038600" cy="2723707"/>
          </a:xfrm>
          <a:prstGeom prst="rect">
            <a:avLst/>
          </a:prstGeom>
          <a:ln>
            <a:noFill/>
          </a:ln>
          <a:effectLst>
            <a:glow rad="228600">
              <a:schemeClr val="accent1">
                <a:satMod val="175000"/>
                <a:alpha val="40000"/>
              </a:schemeClr>
            </a:glow>
          </a:effec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112</TotalTime>
  <Words>437</Words>
  <Application>Microsoft Office PowerPoint</Application>
  <PresentationFormat>On-screen Show (4:3)</PresentationFormat>
  <Paragraphs>76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Paper</vt:lpstr>
      <vt:lpstr>Vietnam War</vt:lpstr>
      <vt:lpstr>Pre-American Intervention</vt:lpstr>
      <vt:lpstr>First Contact</vt:lpstr>
      <vt:lpstr>Vietnam on the Globe</vt:lpstr>
      <vt:lpstr>The Brutal Weapons of War</vt:lpstr>
      <vt:lpstr>Napalm</vt:lpstr>
      <vt:lpstr>Agent Orange</vt:lpstr>
      <vt:lpstr>US Troop Levels Through The Years</vt:lpstr>
      <vt:lpstr>Anti-Communist Leaders</vt:lpstr>
      <vt:lpstr>Communist Leaders</vt:lpstr>
      <vt:lpstr>Major Battles and Operations</vt:lpstr>
      <vt:lpstr>Vietnamization</vt:lpstr>
    </vt:vector>
  </TitlesOfParts>
  <Company>Richland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Vietnam War</dc:title>
  <dc:creator>asdfg</dc:creator>
  <cp:lastModifiedBy>asdfg</cp:lastModifiedBy>
  <cp:revision>19</cp:revision>
  <dcterms:created xsi:type="dcterms:W3CDTF">2010-05-14T19:54:56Z</dcterms:created>
  <dcterms:modified xsi:type="dcterms:W3CDTF">2010-05-20T18:33:58Z</dcterms:modified>
</cp:coreProperties>
</file>